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2" r:id="rId8"/>
    <p:sldId id="263" r:id="rId9"/>
    <p:sldId id="265" r:id="rId10"/>
    <p:sldId id="266" r:id="rId11"/>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DC73414-4BB2-4D48-9F7B-B404F9B1A2CB}" type="datetimeFigureOut">
              <a:rPr lang="en-GB" smtClean="0"/>
              <a:pPr/>
              <a:t>14/09/2023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C73414-4BB2-4D48-9F7B-B404F9B1A2CB}" type="datetimeFigureOut">
              <a:rPr lang="en-GB" smtClean="0"/>
              <a:pPr/>
              <a:t>14/09/2023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C73414-4BB2-4D48-9F7B-B404F9B1A2CB}" type="datetimeFigureOut">
              <a:rPr lang="en-GB" smtClean="0"/>
              <a:pPr/>
              <a:t>14/09/2023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C73414-4BB2-4D48-9F7B-B404F9B1A2CB}" type="datetimeFigureOut">
              <a:rPr lang="en-GB" smtClean="0"/>
              <a:pPr/>
              <a:t>14/09/2023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C73414-4BB2-4D48-9F7B-B404F9B1A2CB}" type="datetimeFigureOut">
              <a:rPr lang="en-GB" smtClean="0"/>
              <a:pPr/>
              <a:t>14/09/2023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DC73414-4BB2-4D48-9F7B-B404F9B1A2CB}" type="datetimeFigureOut">
              <a:rPr lang="en-GB" smtClean="0"/>
              <a:pPr/>
              <a:t>14/09/2023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DC73414-4BB2-4D48-9F7B-B404F9B1A2CB}" type="datetimeFigureOut">
              <a:rPr lang="en-GB" smtClean="0"/>
              <a:pPr/>
              <a:t>14/09/2023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DC73414-4BB2-4D48-9F7B-B404F9B1A2CB}" type="datetimeFigureOut">
              <a:rPr lang="en-GB" smtClean="0"/>
              <a:pPr/>
              <a:t>14/09/2023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C73414-4BB2-4D48-9F7B-B404F9B1A2CB}" type="datetimeFigureOut">
              <a:rPr lang="en-GB" smtClean="0"/>
              <a:pPr/>
              <a:t>14/09/2023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C73414-4BB2-4D48-9F7B-B404F9B1A2CB}" type="datetimeFigureOut">
              <a:rPr lang="en-GB" smtClean="0"/>
              <a:pPr/>
              <a:t>14/09/2023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C73414-4BB2-4D48-9F7B-B404F9B1A2CB}" type="datetimeFigureOut">
              <a:rPr lang="en-GB" smtClean="0"/>
              <a:pPr/>
              <a:t>14/09/2023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C73414-4BB2-4D48-9F7B-B404F9B1A2CB}" type="datetimeFigureOut">
              <a:rPr lang="en-GB" smtClean="0"/>
              <a:pPr/>
              <a:t>14/09/2023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FC4054-1887-4ABD-B999-DE6E9832BA8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846640" cy="1658615"/>
          </a:xfrm>
        </p:spPr>
        <p:txBody>
          <a:bodyPr>
            <a:normAutofit/>
          </a:bodyPr>
          <a:lstStyle/>
          <a:p>
            <a:r>
              <a:rPr lang="en-GB" dirty="0" smtClean="0">
                <a:solidFill>
                  <a:srgbClr val="C00000"/>
                </a:solidFill>
              </a:rPr>
              <a:t>Tax Strategy for the year ended 30 September 2023</a:t>
            </a:r>
            <a:endParaRPr lang="en-GB" dirty="0">
              <a:solidFill>
                <a:srgbClr val="C00000"/>
              </a:solidFill>
            </a:endParaRPr>
          </a:p>
        </p:txBody>
      </p:sp>
      <p:sp>
        <p:nvSpPr>
          <p:cNvPr id="3" name="Subtitle 2"/>
          <p:cNvSpPr>
            <a:spLocks noGrp="1"/>
          </p:cNvSpPr>
          <p:nvPr>
            <p:ph type="subTitle" idx="1"/>
          </p:nvPr>
        </p:nvSpPr>
        <p:spPr/>
        <p:txBody>
          <a:bodyPr/>
          <a:lstStyle/>
          <a:p>
            <a:r>
              <a:rPr lang="en-GB" dirty="0" smtClean="0"/>
              <a:t>Timpson Group</a:t>
            </a:r>
            <a:endParaRPr lang="en-GB" dirty="0"/>
          </a:p>
        </p:txBody>
      </p:sp>
      <p:pic>
        <p:nvPicPr>
          <p:cNvPr id="1027" name="Picture 3" descr="C:\Users\oakleyh\AppData\Local\Microsoft\Windows\Temporary Internet Files\Content.IE5\ONN7X0XJ\tax-time[1].jpg"/>
          <p:cNvPicPr>
            <a:picLocks noChangeAspect="1" noChangeArrowheads="1"/>
          </p:cNvPicPr>
          <p:nvPr/>
        </p:nvPicPr>
        <p:blipFill>
          <a:blip r:embed="rId2" cstate="print"/>
          <a:srcRect/>
          <a:stretch>
            <a:fillRect/>
          </a:stretch>
        </p:blipFill>
        <p:spPr bwMode="auto">
          <a:xfrm>
            <a:off x="611560" y="476672"/>
            <a:ext cx="2304256" cy="17051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46050"/>
          </a:xfrm>
        </p:spPr>
        <p:txBody>
          <a:bodyPr>
            <a:normAutofit fontScale="90000"/>
          </a:bodyPr>
          <a:lstStyle/>
          <a:p>
            <a:r>
              <a:rPr lang="en-US" sz="1800" dirty="0" smtClean="0"/>
              <a:t>List of entities (continued)</a:t>
            </a:r>
            <a:endParaRPr lang="en-GB" sz="1800" dirty="0"/>
          </a:p>
        </p:txBody>
      </p:sp>
      <p:sp>
        <p:nvSpPr>
          <p:cNvPr id="4" name="Content Placeholder 3"/>
          <p:cNvSpPr>
            <a:spLocks noGrp="1"/>
          </p:cNvSpPr>
          <p:nvPr>
            <p:ph sz="half" idx="2"/>
          </p:nvPr>
        </p:nvSpPr>
        <p:spPr>
          <a:xfrm>
            <a:off x="457200" y="692696"/>
            <a:ext cx="4042792" cy="5433467"/>
          </a:xfrm>
        </p:spPr>
        <p:txBody>
          <a:bodyPr>
            <a:normAutofit/>
          </a:bodyPr>
          <a:lstStyle/>
          <a:p>
            <a:r>
              <a:rPr lang="en-US" sz="1200" dirty="0" smtClean="0"/>
              <a:t>Timpson Photo 2 Limited</a:t>
            </a:r>
          </a:p>
          <a:p>
            <a:r>
              <a:rPr lang="en-US" sz="1200" dirty="0" smtClean="0"/>
              <a:t>Timpson Arkhive Limited</a:t>
            </a:r>
          </a:p>
          <a:p>
            <a:r>
              <a:rPr lang="en-US" sz="1200" dirty="0" smtClean="0"/>
              <a:t>Essex Shoe Repairs Limited</a:t>
            </a:r>
          </a:p>
          <a:p>
            <a:r>
              <a:rPr lang="en-US" sz="1200" dirty="0" smtClean="0"/>
              <a:t>Cedric Services Limited</a:t>
            </a:r>
          </a:p>
          <a:p>
            <a:r>
              <a:rPr lang="en-US" sz="1200" dirty="0" smtClean="0"/>
              <a:t>Johnson Sketchley Limited</a:t>
            </a:r>
          </a:p>
          <a:p>
            <a:r>
              <a:rPr lang="en-US" sz="1200" dirty="0" smtClean="0"/>
              <a:t>Goldcrest Properties Limited</a:t>
            </a:r>
          </a:p>
          <a:p>
            <a:r>
              <a:rPr lang="en-US" sz="1200" dirty="0" smtClean="0"/>
              <a:t>Studio </a:t>
            </a:r>
            <a:r>
              <a:rPr lang="en-US" sz="1200" dirty="0" smtClean="0"/>
              <a:t>Studio</a:t>
            </a:r>
            <a:r>
              <a:rPr lang="en-US" sz="1200" dirty="0" smtClean="0"/>
              <a:t> Limited</a:t>
            </a:r>
          </a:p>
          <a:p>
            <a:r>
              <a:rPr lang="en-US" sz="1200" dirty="0" smtClean="0"/>
              <a:t>Dougal Properties Limited</a:t>
            </a:r>
          </a:p>
          <a:p>
            <a:r>
              <a:rPr lang="en-US" sz="1200" dirty="0" smtClean="0"/>
              <a:t>Sappy Properties (Ashford) LLP</a:t>
            </a:r>
          </a:p>
          <a:p>
            <a:r>
              <a:rPr lang="en-US" sz="1200" dirty="0" smtClean="0"/>
              <a:t>Sappy Properties (Bexley Heath) LLP</a:t>
            </a:r>
          </a:p>
          <a:p>
            <a:r>
              <a:rPr lang="en-US" sz="1200" dirty="0" smtClean="0"/>
              <a:t>Sappy Properties (Coleraine) LLP</a:t>
            </a:r>
          </a:p>
          <a:p>
            <a:r>
              <a:rPr lang="en-US" sz="1200" dirty="0" smtClean="0"/>
              <a:t>Sappy Properties (Dalston) LLP</a:t>
            </a:r>
          </a:p>
          <a:p>
            <a:r>
              <a:rPr lang="en-US" sz="1200" dirty="0" smtClean="0"/>
              <a:t>Sappy Properties (Hackney) LLP</a:t>
            </a:r>
          </a:p>
          <a:p>
            <a:r>
              <a:rPr lang="en-US" sz="1200" dirty="0" smtClean="0"/>
              <a:t>Sappy Properties (Ipswich) LLP</a:t>
            </a:r>
          </a:p>
          <a:p>
            <a:r>
              <a:rPr lang="en-US" sz="1200" dirty="0" smtClean="0"/>
              <a:t>Sappy Properties (Lewisham) LLP</a:t>
            </a:r>
          </a:p>
          <a:p>
            <a:r>
              <a:rPr lang="en-US" sz="1200" dirty="0" smtClean="0"/>
              <a:t>Sappy Properties (Lisburn) LLP</a:t>
            </a:r>
          </a:p>
          <a:p>
            <a:r>
              <a:rPr lang="en-US" sz="1200" dirty="0" smtClean="0"/>
              <a:t>Sappy Properties (Mayfair) LLP</a:t>
            </a:r>
          </a:p>
          <a:p>
            <a:r>
              <a:rPr lang="en-US" sz="1200" dirty="0" smtClean="0"/>
              <a:t>Sappy Properties (Romford) LLP</a:t>
            </a:r>
          </a:p>
          <a:p>
            <a:r>
              <a:rPr lang="en-US" sz="1200" dirty="0" smtClean="0"/>
              <a:t>Sappy </a:t>
            </a:r>
            <a:r>
              <a:rPr lang="en-US" sz="1200" dirty="0"/>
              <a:t>Properties (Slough) </a:t>
            </a:r>
            <a:r>
              <a:rPr lang="en-US" sz="1200" dirty="0" smtClean="0"/>
              <a:t>LLP</a:t>
            </a:r>
          </a:p>
          <a:p>
            <a:r>
              <a:rPr lang="en-US" sz="1200" dirty="0" smtClean="0"/>
              <a:t>Sappy Properties (Ivy) LLP</a:t>
            </a:r>
          </a:p>
          <a:p>
            <a:r>
              <a:rPr lang="en-US" sz="1200" dirty="0" smtClean="0"/>
              <a:t>Sappy Properties (Uxbridge) LLP</a:t>
            </a:r>
            <a:endParaRPr lang="en-GB" sz="1200" dirty="0"/>
          </a:p>
          <a:p>
            <a:endParaRPr lang="en-US" sz="1200" dirty="0"/>
          </a:p>
        </p:txBody>
      </p:sp>
    </p:spTree>
    <p:extLst>
      <p:ext uri="{BB962C8B-B14F-4D97-AF65-F5344CB8AC3E}">
        <p14:creationId xmlns:p14="http://schemas.microsoft.com/office/powerpoint/2010/main" val="2820265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C00000"/>
                </a:solidFill>
              </a:rPr>
              <a:t>Scope</a:t>
            </a:r>
            <a:endParaRPr lang="en-GB" dirty="0">
              <a:solidFill>
                <a:srgbClr val="FF0000"/>
              </a:solidFill>
            </a:endParaRPr>
          </a:p>
        </p:txBody>
      </p:sp>
      <p:sp>
        <p:nvSpPr>
          <p:cNvPr id="3" name="Content Placeholder 2"/>
          <p:cNvSpPr>
            <a:spLocks noGrp="1"/>
          </p:cNvSpPr>
          <p:nvPr>
            <p:ph idx="1"/>
          </p:nvPr>
        </p:nvSpPr>
        <p:spPr>
          <a:xfrm>
            <a:off x="457200" y="1268760"/>
            <a:ext cx="8229600" cy="5112568"/>
          </a:xfrm>
        </p:spPr>
        <p:txBody>
          <a:bodyPr>
            <a:noAutofit/>
          </a:bodyPr>
          <a:lstStyle/>
          <a:p>
            <a:r>
              <a:rPr lang="en-US" sz="1800" dirty="0" smtClean="0"/>
              <a:t>The group is based in the UK with most of its operations also based in the UK.  The group does not use tax havens to avoid taxes on activities which take place elsewhere.</a:t>
            </a:r>
          </a:p>
          <a:p>
            <a:endParaRPr lang="en-US" sz="1800" dirty="0" smtClean="0"/>
          </a:p>
          <a:p>
            <a:r>
              <a:rPr lang="en-US" sz="1800" dirty="0"/>
              <a:t>This tax strategy applies to Timpson Holdings Limited and all of the companies and LLPs within the Timpson group.  A full list of these companies (trading and non-trading) can be found at the end of this document</a:t>
            </a:r>
            <a:r>
              <a:rPr lang="en-US" sz="1800" dirty="0" smtClean="0"/>
              <a:t>.</a:t>
            </a:r>
          </a:p>
          <a:p>
            <a:endParaRPr lang="en-US" sz="1800" dirty="0"/>
          </a:p>
          <a:p>
            <a:r>
              <a:rPr lang="en-US" sz="1800" dirty="0" smtClean="0"/>
              <a:t>By paying our taxes we are proud to be able to support the British economy and play our part in contributing towards the NHS, schools and prisons.</a:t>
            </a:r>
          </a:p>
          <a:p>
            <a:pPr marL="0" indent="0">
              <a:buNone/>
            </a:pPr>
            <a:endParaRPr lang="en-US" sz="1800" dirty="0" smtClean="0"/>
          </a:p>
          <a:p>
            <a:r>
              <a:rPr lang="en-US" sz="1800" dirty="0" smtClean="0"/>
              <a:t>References to ‘UK Taxation’ are to taxes and duties set out in paragraph 15(1) of Schedule 19 to the Finance Act 2016 which includes Income Tax, Corporation Tax, PAYE, NIC, VAT, Insurance Premium Tax and Stamp Duty Land Tax.  References to ‘tax’, ‘taxes’ or ‘taxation’ are to UK taxation and to all corresponding worldwide taxes and similar duties in respect of which the Group has legal responsibilities.</a:t>
            </a:r>
            <a:endParaRPr lang="en-GB" sz="1800" dirty="0"/>
          </a:p>
        </p:txBody>
      </p:sp>
    </p:spTree>
    <p:extLst>
      <p:ext uri="{BB962C8B-B14F-4D97-AF65-F5344CB8AC3E}">
        <p14:creationId xmlns:p14="http://schemas.microsoft.com/office/powerpoint/2010/main" val="2909963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782290"/>
          </a:xfrm>
        </p:spPr>
        <p:txBody>
          <a:bodyPr>
            <a:normAutofit/>
          </a:bodyPr>
          <a:lstStyle/>
          <a:p>
            <a:r>
              <a:rPr lang="en-GB" sz="3600" dirty="0" smtClean="0">
                <a:solidFill>
                  <a:srgbClr val="C00000"/>
                </a:solidFill>
              </a:rPr>
              <a:t>Our objectives</a:t>
            </a:r>
            <a:endParaRPr lang="en-GB" sz="3600" dirty="0">
              <a:solidFill>
                <a:srgbClr val="C00000"/>
              </a:solidFill>
            </a:endParaRPr>
          </a:p>
        </p:txBody>
      </p:sp>
      <p:sp>
        <p:nvSpPr>
          <p:cNvPr id="3" name="Text Placeholder 2"/>
          <p:cNvSpPr>
            <a:spLocks noGrp="1"/>
          </p:cNvSpPr>
          <p:nvPr>
            <p:ph type="body" idx="1"/>
          </p:nvPr>
        </p:nvSpPr>
        <p:spPr/>
        <p:txBody>
          <a:bodyPr/>
          <a:lstStyle/>
          <a:p>
            <a:r>
              <a:rPr lang="en-GB" dirty="0" smtClean="0"/>
              <a:t> </a:t>
            </a:r>
            <a:endParaRPr lang="en-GB" dirty="0"/>
          </a:p>
        </p:txBody>
      </p:sp>
      <p:sp>
        <p:nvSpPr>
          <p:cNvPr id="10" name="TextBox 9"/>
          <p:cNvSpPr txBox="1"/>
          <p:nvPr/>
        </p:nvSpPr>
        <p:spPr>
          <a:xfrm>
            <a:off x="971600" y="1196753"/>
            <a:ext cx="7200800" cy="6093976"/>
          </a:xfrm>
          <a:prstGeom prst="rect">
            <a:avLst/>
          </a:prstGeom>
          <a:noFill/>
        </p:spPr>
        <p:txBody>
          <a:bodyPr wrap="square" rtlCol="0">
            <a:spAutoFit/>
          </a:bodyPr>
          <a:lstStyle/>
          <a:p>
            <a:r>
              <a:rPr lang="en-US" dirty="0" smtClean="0"/>
              <a:t>   To act with integrity and transparency in all tax matters.</a:t>
            </a:r>
          </a:p>
          <a:p>
            <a:endParaRPr lang="en-US" dirty="0"/>
          </a:p>
          <a:p>
            <a:r>
              <a:rPr lang="en-US" dirty="0" smtClean="0"/>
              <a:t>   To take a responsible approach to tax planning.</a:t>
            </a:r>
          </a:p>
          <a:p>
            <a:endParaRPr lang="en-US" dirty="0"/>
          </a:p>
          <a:p>
            <a:r>
              <a:rPr lang="en-US" dirty="0" smtClean="0"/>
              <a:t>   To collect from third parties and pay our fair share of taxes on time.</a:t>
            </a:r>
          </a:p>
          <a:p>
            <a:endParaRPr lang="en-US" dirty="0" smtClean="0"/>
          </a:p>
          <a:p>
            <a:r>
              <a:rPr lang="en-US" dirty="0" smtClean="0"/>
              <a:t>   To protect our reputation as a responsible UK tax payer.</a:t>
            </a:r>
          </a:p>
          <a:p>
            <a:endParaRPr lang="en-US" dirty="0"/>
          </a:p>
          <a:p>
            <a:r>
              <a:rPr lang="en-US" dirty="0" smtClean="0"/>
              <a:t>   To comply with all applicable rules, regulations and disclosure    requirements.</a:t>
            </a:r>
          </a:p>
          <a:p>
            <a:endParaRPr lang="en-US" dirty="0" smtClean="0"/>
          </a:p>
          <a:p>
            <a:r>
              <a:rPr lang="en-US" dirty="0" smtClean="0"/>
              <a:t>   To maintain an open and co-operative relationship with the tax   authorities.</a:t>
            </a:r>
          </a:p>
          <a:p>
            <a:endParaRPr lang="en-US" dirty="0"/>
          </a:p>
          <a:p>
            <a:r>
              <a:rPr lang="en-US" dirty="0" smtClean="0"/>
              <a:t>   To maintain appropriate systems, processes and controls to ensure the correct calculation and recording of tax liabilities and receivables.</a:t>
            </a:r>
          </a:p>
          <a:p>
            <a:endParaRPr lang="en-US" dirty="0"/>
          </a:p>
          <a:p>
            <a:r>
              <a:rPr lang="en-US" dirty="0" smtClean="0"/>
              <a:t>   To have a zero-tolerance approach to tax evasion and the facilitation of tax evasion.</a:t>
            </a:r>
          </a:p>
          <a:p>
            <a:endParaRPr lang="en-US" sz="2400" dirty="0"/>
          </a:p>
          <a:p>
            <a:endParaRPr lang="en-GB" sz="2400" dirty="0"/>
          </a:p>
        </p:txBody>
      </p:sp>
      <p:pic>
        <p:nvPicPr>
          <p:cNvPr id="1026" name="Picture 2" descr="Image result for right handed thumbs up emoj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5517" y="1222765"/>
            <a:ext cx="327893" cy="327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 descr="Image result for right handed thumbs up emoj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5521" y="1733087"/>
            <a:ext cx="327893" cy="327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 descr="Image result for right handed thumbs up emoj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5520" y="2267224"/>
            <a:ext cx="327893" cy="327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Image result for right handed thumbs up emoj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7167" y="2811770"/>
            <a:ext cx="327893" cy="327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Image result for right handed thumbs up emoj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5519" y="3394886"/>
            <a:ext cx="327893" cy="348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 descr="Image result for right handed thumbs up emoj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5518" y="4184122"/>
            <a:ext cx="327893" cy="348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 descr="Image result for right handed thumbs up emoj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5517" y="4989638"/>
            <a:ext cx="327893" cy="348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2" descr="Image result for right handed thumbs up emoj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357" y="5795154"/>
            <a:ext cx="327893" cy="348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C00000"/>
                </a:solidFill>
              </a:rPr>
              <a:t>Risk management</a:t>
            </a:r>
            <a:endParaRPr lang="en-GB" dirty="0">
              <a:solidFill>
                <a:srgbClr val="C00000"/>
              </a:solidFill>
            </a:endParaRPr>
          </a:p>
        </p:txBody>
      </p:sp>
      <p:sp>
        <p:nvSpPr>
          <p:cNvPr id="4" name="TextBox 3"/>
          <p:cNvSpPr txBox="1"/>
          <p:nvPr/>
        </p:nvSpPr>
        <p:spPr>
          <a:xfrm>
            <a:off x="683568" y="1417638"/>
            <a:ext cx="7776864" cy="2677656"/>
          </a:xfrm>
          <a:prstGeom prst="rect">
            <a:avLst/>
          </a:prstGeom>
          <a:noFill/>
        </p:spPr>
        <p:txBody>
          <a:bodyPr wrap="square" rtlCol="0">
            <a:spAutoFit/>
          </a:bodyPr>
          <a:lstStyle/>
          <a:p>
            <a:r>
              <a:rPr lang="en-US" sz="2400" dirty="0" smtClean="0"/>
              <a:t>We strive to be low risk tax payers acting in accordance with the letter and the spirit of the law by identifying tax risks in the business and using our experience, asking HMRC for advice, obtaining professional advice, undertaking research and using software tools to get the correct tax treatment. </a:t>
            </a:r>
          </a:p>
          <a:p>
            <a:r>
              <a:rPr lang="en-US" sz="2400" dirty="0" smtClean="0"/>
              <a:t>We seek to protect our reputation as a responsible corporate citizen and paying the right amount of tax when it falls due.</a:t>
            </a:r>
          </a:p>
        </p:txBody>
      </p:sp>
      <p:pic>
        <p:nvPicPr>
          <p:cNvPr id="8" name="Picture 7"/>
          <p:cNvPicPr>
            <a:picLocks noChangeAspect="1"/>
          </p:cNvPicPr>
          <p:nvPr/>
        </p:nvPicPr>
        <p:blipFill>
          <a:blip r:embed="rId2"/>
          <a:stretch>
            <a:fillRect/>
          </a:stretch>
        </p:blipFill>
        <p:spPr>
          <a:xfrm>
            <a:off x="2423762" y="5153221"/>
            <a:ext cx="1209675" cy="1114425"/>
          </a:xfrm>
          <a:prstGeom prst="rect">
            <a:avLst/>
          </a:prstGeom>
        </p:spPr>
      </p:pic>
      <p:pic>
        <p:nvPicPr>
          <p:cNvPr id="10" name="Picture 9"/>
          <p:cNvPicPr>
            <a:picLocks noChangeAspect="1"/>
          </p:cNvPicPr>
          <p:nvPr/>
        </p:nvPicPr>
        <p:blipFill>
          <a:blip r:embed="rId3"/>
          <a:stretch>
            <a:fillRect/>
          </a:stretch>
        </p:blipFill>
        <p:spPr>
          <a:xfrm>
            <a:off x="858076" y="4095119"/>
            <a:ext cx="1339318" cy="1247479"/>
          </a:xfrm>
          <a:prstGeom prst="rect">
            <a:avLst/>
          </a:prstGeom>
        </p:spPr>
      </p:pic>
      <p:pic>
        <p:nvPicPr>
          <p:cNvPr id="14" name="Picture 13"/>
          <p:cNvPicPr>
            <a:picLocks noChangeAspect="1"/>
          </p:cNvPicPr>
          <p:nvPr/>
        </p:nvPicPr>
        <p:blipFill>
          <a:blip r:embed="rId4"/>
          <a:stretch>
            <a:fillRect/>
          </a:stretch>
        </p:blipFill>
        <p:spPr>
          <a:xfrm>
            <a:off x="6639590" y="4095294"/>
            <a:ext cx="1614948" cy="1143000"/>
          </a:xfrm>
          <a:prstGeom prst="rect">
            <a:avLst/>
          </a:prstGeom>
        </p:spPr>
      </p:pic>
      <p:pic>
        <p:nvPicPr>
          <p:cNvPr id="16" name="Picture 15"/>
          <p:cNvPicPr>
            <a:picLocks noChangeAspect="1"/>
          </p:cNvPicPr>
          <p:nvPr/>
        </p:nvPicPr>
        <p:blipFill>
          <a:blip r:embed="rId5"/>
          <a:stretch>
            <a:fillRect/>
          </a:stretch>
        </p:blipFill>
        <p:spPr>
          <a:xfrm>
            <a:off x="3735819" y="4086396"/>
            <a:ext cx="1370611" cy="948885"/>
          </a:xfrm>
          <a:prstGeom prst="rect">
            <a:avLst/>
          </a:prstGeom>
        </p:spPr>
      </p:pic>
      <p:pic>
        <p:nvPicPr>
          <p:cNvPr id="3" name="Picture 2"/>
          <p:cNvPicPr>
            <a:picLocks noChangeAspect="1"/>
          </p:cNvPicPr>
          <p:nvPr/>
        </p:nvPicPr>
        <p:blipFill>
          <a:blip r:embed="rId6"/>
          <a:stretch>
            <a:fillRect/>
          </a:stretch>
        </p:blipFill>
        <p:spPr>
          <a:xfrm>
            <a:off x="5166597" y="5135655"/>
            <a:ext cx="1327266" cy="105288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C00000"/>
                </a:solidFill>
              </a:rPr>
              <a:t>Tax planning</a:t>
            </a:r>
            <a:endParaRPr lang="en-GB" dirty="0">
              <a:solidFill>
                <a:srgbClr val="C00000"/>
              </a:solidFill>
            </a:endParaRPr>
          </a:p>
        </p:txBody>
      </p:sp>
      <p:sp>
        <p:nvSpPr>
          <p:cNvPr id="3" name="Content Placeholder 2"/>
          <p:cNvSpPr>
            <a:spLocks noGrp="1"/>
          </p:cNvSpPr>
          <p:nvPr>
            <p:ph idx="1"/>
          </p:nvPr>
        </p:nvSpPr>
        <p:spPr>
          <a:xfrm>
            <a:off x="457200" y="1417638"/>
            <a:ext cx="8291263" cy="5251722"/>
          </a:xfrm>
        </p:spPr>
        <p:txBody>
          <a:bodyPr>
            <a:normAutofit lnSpcReduction="10000"/>
          </a:bodyPr>
          <a:lstStyle/>
          <a:p>
            <a:pPr>
              <a:buNone/>
            </a:pPr>
            <a:r>
              <a:rPr lang="en-GB" sz="2400" dirty="0"/>
              <a:t>We have received accreditation from </a:t>
            </a:r>
            <a:r>
              <a:rPr lang="en-GB" sz="2400" dirty="0">
                <a:solidFill>
                  <a:srgbClr val="00B050"/>
                </a:solidFill>
              </a:rPr>
              <a:t>Fair Tax Foundation </a:t>
            </a:r>
            <a:r>
              <a:rPr lang="en-GB" sz="2400" dirty="0"/>
              <a:t>for transparency over our tax disclosures and the amount we pay.</a:t>
            </a:r>
          </a:p>
          <a:p>
            <a:pPr>
              <a:buNone/>
            </a:pPr>
            <a:r>
              <a:rPr lang="en-US" sz="2400" dirty="0"/>
              <a:t>The group does </a:t>
            </a:r>
            <a:r>
              <a:rPr lang="en-US" sz="2400" dirty="0" smtClean="0"/>
              <a:t>not </a:t>
            </a:r>
            <a:r>
              <a:rPr lang="en-US" sz="2400" dirty="0"/>
              <a:t>undertake any tax planning inconsistent with its commercial objectives.</a:t>
            </a:r>
            <a:endParaRPr lang="en-GB" sz="2400" dirty="0"/>
          </a:p>
          <a:p>
            <a:pPr>
              <a:buNone/>
            </a:pPr>
            <a:r>
              <a:rPr lang="en-GB" sz="2400" dirty="0"/>
              <a:t>We have a conservative approach to tax planning.</a:t>
            </a:r>
          </a:p>
          <a:p>
            <a:pPr>
              <a:buNone/>
            </a:pPr>
            <a:r>
              <a:rPr lang="en-GB" sz="2400" dirty="0" smtClean="0"/>
              <a:t>We </a:t>
            </a:r>
            <a:r>
              <a:rPr lang="en-GB" sz="2400" dirty="0"/>
              <a:t>will not look to make interpretations of tax law that are opposed to the spirit of the law by taking advantage of legal loopholes or looking for tax breaks</a:t>
            </a:r>
            <a:r>
              <a:rPr lang="en-GB" sz="2400" dirty="0" smtClean="0"/>
              <a:t>.</a:t>
            </a:r>
          </a:p>
          <a:p>
            <a:pPr>
              <a:buNone/>
            </a:pPr>
            <a:r>
              <a:rPr lang="en-GB" sz="2400" dirty="0"/>
              <a:t>Making use of appropriate available tax </a:t>
            </a:r>
            <a:r>
              <a:rPr lang="en-GB" sz="2400" dirty="0" smtClean="0"/>
              <a:t>incentives, reliefs and exemptions </a:t>
            </a:r>
            <a:r>
              <a:rPr lang="en-GB" sz="2400" dirty="0"/>
              <a:t>offered by government bodies</a:t>
            </a:r>
            <a:r>
              <a:rPr lang="en-GB" sz="2400" dirty="0" smtClean="0"/>
              <a:t>.</a:t>
            </a:r>
          </a:p>
          <a:p>
            <a:pPr>
              <a:buNone/>
            </a:pPr>
            <a:endParaRPr lang="en-GB" sz="1800" dirty="0" smtClean="0"/>
          </a:p>
          <a:p>
            <a:pPr>
              <a:buNone/>
            </a:pPr>
            <a:r>
              <a:rPr lang="en-GB" sz="2400" b="1" dirty="0" smtClean="0"/>
              <a:t>We aim to be ‘good UK tax payers’ and are happy to pay our taxes.  We believe that tax havens undermine the UK tax system and will not use them to gain a tax break.</a:t>
            </a:r>
            <a:endParaRPr lang="en-GB" sz="2400" b="1"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05544" y="188640"/>
            <a:ext cx="1242919" cy="114726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C00000"/>
                </a:solidFill>
              </a:rPr>
              <a:t>How do we manage our tax risk?</a:t>
            </a:r>
            <a:endParaRPr lang="en-GB" dirty="0">
              <a:solidFill>
                <a:srgbClr val="C00000"/>
              </a:solidFill>
            </a:endParaRPr>
          </a:p>
        </p:txBody>
      </p:sp>
      <p:sp>
        <p:nvSpPr>
          <p:cNvPr id="3" name="Content Placeholder 2"/>
          <p:cNvSpPr>
            <a:spLocks noGrp="1"/>
          </p:cNvSpPr>
          <p:nvPr>
            <p:ph idx="1"/>
          </p:nvPr>
        </p:nvSpPr>
        <p:spPr>
          <a:xfrm>
            <a:off x="457200" y="1417638"/>
            <a:ext cx="8363272" cy="5022813"/>
          </a:xfrm>
        </p:spPr>
        <p:txBody>
          <a:bodyPr>
            <a:normAutofit fontScale="77500" lnSpcReduction="20000"/>
          </a:bodyPr>
          <a:lstStyle/>
          <a:p>
            <a:pPr>
              <a:buNone/>
            </a:pPr>
            <a:r>
              <a:rPr lang="en-GB" sz="2800" dirty="0" smtClean="0">
                <a:sym typeface="Wingdings 2" panose="05020102010507070707" pitchFamily="18" charset="2"/>
              </a:rPr>
              <a:t></a:t>
            </a:r>
            <a:r>
              <a:rPr lang="en-GB" sz="2800" dirty="0" smtClean="0"/>
              <a:t>Experienced and qualified colleagues enhanced by a commitment to ongoing professional development.</a:t>
            </a:r>
          </a:p>
          <a:p>
            <a:pPr>
              <a:buNone/>
            </a:pPr>
            <a:r>
              <a:rPr lang="en-GB" sz="2800" dirty="0">
                <a:sym typeface="Wingdings 2" panose="05020102010507070707" pitchFamily="18" charset="2"/>
              </a:rPr>
              <a:t>Observe all applicable laws, rules, regulations and reporting and disclosure requirements.</a:t>
            </a:r>
            <a:endParaRPr lang="en-GB" sz="2800" dirty="0"/>
          </a:p>
          <a:p>
            <a:pPr>
              <a:buNone/>
            </a:pPr>
            <a:r>
              <a:rPr lang="en-GB" sz="2800" dirty="0" smtClean="0">
                <a:sym typeface="Wingdings 2" panose="05020102010507070707" pitchFamily="18" charset="2"/>
              </a:rPr>
              <a:t>The processes for different taxes are regularly reviewed in order to identify key risks and implement any internal controls as necessary</a:t>
            </a:r>
            <a:r>
              <a:rPr lang="en-GB" sz="2800" dirty="0" smtClean="0"/>
              <a:t>.</a:t>
            </a:r>
          </a:p>
          <a:p>
            <a:pPr>
              <a:buNone/>
            </a:pPr>
            <a:r>
              <a:rPr lang="en-GB" sz="2800" dirty="0" smtClean="0">
                <a:sym typeface="Wingdings 2" panose="05020102010507070707" pitchFamily="18" charset="2"/>
              </a:rPr>
              <a:t></a:t>
            </a:r>
            <a:r>
              <a:rPr lang="en-GB" sz="2800" dirty="0" smtClean="0"/>
              <a:t>External technical support from professional advisors for significant transactions and areas of complexity or uncertainty.</a:t>
            </a:r>
          </a:p>
          <a:p>
            <a:pPr>
              <a:buNone/>
            </a:pPr>
            <a:r>
              <a:rPr lang="en-GB" sz="2800" dirty="0" smtClean="0">
                <a:sym typeface="Wingdings 2" panose="05020102010507070707" pitchFamily="18" charset="2"/>
              </a:rPr>
              <a:t></a:t>
            </a:r>
            <a:r>
              <a:rPr lang="en-GB" sz="2800" dirty="0" smtClean="0"/>
              <a:t>FD and Board level involvement in significant tax decisions and the importance of tax compliance for major investments.</a:t>
            </a:r>
          </a:p>
          <a:p>
            <a:pPr>
              <a:buNone/>
            </a:pPr>
            <a:r>
              <a:rPr lang="en-GB" sz="2800" dirty="0" smtClean="0">
                <a:sym typeface="Wingdings 2" panose="05020102010507070707" pitchFamily="18" charset="2"/>
              </a:rPr>
              <a:t></a:t>
            </a:r>
            <a:r>
              <a:rPr lang="en-GB" sz="2800" dirty="0" smtClean="0"/>
              <a:t>Strong Group culture of family values and ethics.  We do not accept any form of behaviour that facilitates the evasion of tax.</a:t>
            </a:r>
          </a:p>
          <a:p>
            <a:pPr>
              <a:buNone/>
            </a:pPr>
            <a:r>
              <a:rPr lang="en-GB" sz="2800" dirty="0" smtClean="0">
                <a:sym typeface="Wingdings 2" panose="05020102010507070707" pitchFamily="18" charset="2"/>
              </a:rPr>
              <a:t></a:t>
            </a:r>
            <a:r>
              <a:rPr lang="en-US" sz="2800" dirty="0" smtClean="0"/>
              <a:t> James Timpson is a trustee and director of </a:t>
            </a:r>
            <a:r>
              <a:rPr lang="en-US" sz="2800" dirty="0" err="1" smtClean="0"/>
              <a:t>TaxWatch</a:t>
            </a:r>
            <a:r>
              <a:rPr lang="en-US" sz="2800" dirty="0" smtClean="0"/>
              <a:t>, a UK charity dedicated to tax compliance and encouraging high standards of tax conduct.</a:t>
            </a:r>
            <a:endParaRPr lang="en-GB"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C00000"/>
                </a:solidFill>
              </a:rPr>
              <a:t>Our relationship with HMRC</a:t>
            </a:r>
            <a:endParaRPr lang="en-GB" dirty="0">
              <a:solidFill>
                <a:srgbClr val="C00000"/>
              </a:solidFill>
            </a:endParaRPr>
          </a:p>
        </p:txBody>
      </p:sp>
      <p:sp>
        <p:nvSpPr>
          <p:cNvPr id="3" name="Content Placeholder 2"/>
          <p:cNvSpPr>
            <a:spLocks noGrp="1"/>
          </p:cNvSpPr>
          <p:nvPr>
            <p:ph idx="1"/>
          </p:nvPr>
        </p:nvSpPr>
        <p:spPr/>
        <p:txBody>
          <a:bodyPr>
            <a:normAutofit/>
          </a:bodyPr>
          <a:lstStyle/>
          <a:p>
            <a:r>
              <a:rPr lang="en-GB" sz="2800" dirty="0" smtClean="0"/>
              <a:t>Open and honest</a:t>
            </a:r>
          </a:p>
          <a:p>
            <a:r>
              <a:rPr lang="en-US" sz="2800" dirty="0" smtClean="0"/>
              <a:t>Constructive and cooperative</a:t>
            </a:r>
            <a:endParaRPr lang="en-GB" sz="2800" dirty="0" smtClean="0"/>
          </a:p>
          <a:p>
            <a:r>
              <a:rPr lang="en-GB" sz="2800" dirty="0" smtClean="0"/>
              <a:t>Trust and respect</a:t>
            </a:r>
          </a:p>
          <a:p>
            <a:r>
              <a:rPr lang="en-GB" sz="2800" dirty="0" smtClean="0"/>
              <a:t>Work collaboratively with the tax authorities to achieve certainty of our tax position and resolve any open tax enquiries.</a:t>
            </a:r>
          </a:p>
          <a:p>
            <a:r>
              <a:rPr lang="en-GB" sz="2800" dirty="0" smtClean="0"/>
              <a:t>Proactive engagement to seek tax certainty at an early stage</a:t>
            </a:r>
            <a:endParaRPr lang="en-GB" sz="2800" dirty="0"/>
          </a:p>
        </p:txBody>
      </p:sp>
      <p:pic>
        <p:nvPicPr>
          <p:cNvPr id="4" name="Picture 3" descr="http://keenetrial.com/blog/wp-content/uploads/2011/04/handshake-deal.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5084589"/>
            <a:ext cx="1944216" cy="1224136"/>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Board approval	</a:t>
            </a:r>
            <a:endParaRPr lang="en-GB" dirty="0"/>
          </a:p>
        </p:txBody>
      </p:sp>
      <p:sp>
        <p:nvSpPr>
          <p:cNvPr id="3" name="Content Placeholder 2"/>
          <p:cNvSpPr>
            <a:spLocks noGrp="1"/>
          </p:cNvSpPr>
          <p:nvPr>
            <p:ph idx="1"/>
          </p:nvPr>
        </p:nvSpPr>
        <p:spPr/>
        <p:txBody>
          <a:bodyPr>
            <a:normAutofit fontScale="92500"/>
          </a:bodyPr>
          <a:lstStyle/>
          <a:p>
            <a:r>
              <a:rPr lang="en-US" dirty="0" smtClean="0"/>
              <a:t>Our tax strategy applies from the date of publication until it is superseded and covers all subsidiaries of the Timpson Group and all taxes.</a:t>
            </a:r>
            <a:endParaRPr lang="en-GB" dirty="0"/>
          </a:p>
          <a:p>
            <a:r>
              <a:rPr lang="en-US" dirty="0" smtClean="0"/>
              <a:t>Prepared in accordance with the requirements of Section 161 and Schedule 19 of Finance Act 2016.</a:t>
            </a:r>
          </a:p>
          <a:p>
            <a:r>
              <a:rPr lang="en-GB" dirty="0"/>
              <a:t>Approved by the Board.</a:t>
            </a:r>
          </a:p>
          <a:p>
            <a:r>
              <a:rPr lang="en-US" dirty="0" smtClean="0"/>
              <a:t>This strategy is reviewed and updated annually as appropriate.</a:t>
            </a:r>
            <a:endParaRPr lang="en-GB" dirty="0"/>
          </a:p>
        </p:txBody>
      </p:sp>
    </p:spTree>
    <p:extLst>
      <p:ext uri="{BB962C8B-B14F-4D97-AF65-F5344CB8AC3E}">
        <p14:creationId xmlns:p14="http://schemas.microsoft.com/office/powerpoint/2010/main" val="3367222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r>
              <a:rPr lang="en-US" sz="1800" dirty="0" smtClean="0"/>
              <a:t>List of entities</a:t>
            </a:r>
            <a:endParaRPr lang="en-GB" sz="1800" dirty="0"/>
          </a:p>
        </p:txBody>
      </p:sp>
      <p:sp>
        <p:nvSpPr>
          <p:cNvPr id="5" name="Content Placeholder 4"/>
          <p:cNvSpPr>
            <a:spLocks noGrp="1"/>
          </p:cNvSpPr>
          <p:nvPr>
            <p:ph sz="half" idx="2"/>
          </p:nvPr>
        </p:nvSpPr>
        <p:spPr>
          <a:xfrm>
            <a:off x="457200" y="836712"/>
            <a:ext cx="3970784" cy="5289451"/>
          </a:xfrm>
        </p:spPr>
        <p:txBody>
          <a:bodyPr>
            <a:normAutofit/>
          </a:bodyPr>
          <a:lstStyle/>
          <a:p>
            <a:r>
              <a:rPr lang="en-US" sz="1200" dirty="0" smtClean="0"/>
              <a:t>Timpson Group Limited</a:t>
            </a:r>
          </a:p>
          <a:p>
            <a:r>
              <a:rPr lang="en-US" sz="1200" dirty="0" smtClean="0"/>
              <a:t>Timpson Limited</a:t>
            </a:r>
          </a:p>
          <a:p>
            <a:r>
              <a:rPr lang="en-US" sz="1200" dirty="0" smtClean="0"/>
              <a:t>Max Spielmann Limited</a:t>
            </a:r>
          </a:p>
          <a:p>
            <a:r>
              <a:rPr lang="en-US" sz="1200" dirty="0" smtClean="0"/>
              <a:t>Johnson Cleaners UK Limited</a:t>
            </a:r>
          </a:p>
          <a:p>
            <a:r>
              <a:rPr lang="en-US" sz="1200" dirty="0" smtClean="0"/>
              <a:t>Jeeves of Belgravia Limited</a:t>
            </a:r>
          </a:p>
          <a:p>
            <a:r>
              <a:rPr lang="en-US" sz="1200" dirty="0" smtClean="0"/>
              <a:t>Jeeves Internati0nal Limited</a:t>
            </a:r>
          </a:p>
          <a:p>
            <a:r>
              <a:rPr lang="en-US" sz="1200" dirty="0" smtClean="0"/>
              <a:t>Timpson Sol Limited</a:t>
            </a:r>
          </a:p>
          <a:p>
            <a:r>
              <a:rPr lang="en-US" sz="1200" dirty="0" smtClean="0"/>
              <a:t>Timpson Ireland Limited</a:t>
            </a:r>
          </a:p>
          <a:p>
            <a:r>
              <a:rPr lang="en-US" sz="1200" dirty="0" smtClean="0"/>
              <a:t>Snappy Snaps Franchises Limited</a:t>
            </a:r>
          </a:p>
          <a:p>
            <a:r>
              <a:rPr lang="en-US" sz="1200" dirty="0" smtClean="0"/>
              <a:t>Timpson Property Investments Limited</a:t>
            </a:r>
          </a:p>
          <a:p>
            <a:r>
              <a:rPr lang="en-US" sz="1200" dirty="0" smtClean="0"/>
              <a:t>Columbine Cleaners Limited</a:t>
            </a:r>
          </a:p>
          <a:p>
            <a:r>
              <a:rPr lang="en-US" sz="1200" dirty="0" smtClean="0"/>
              <a:t>Flock Inns Limited</a:t>
            </a:r>
          </a:p>
          <a:p>
            <a:r>
              <a:rPr lang="en-US" sz="1200" dirty="0" smtClean="0"/>
              <a:t>Timpson Sole Limited</a:t>
            </a:r>
          </a:p>
          <a:p>
            <a:r>
              <a:rPr lang="en-US" sz="1200" dirty="0" smtClean="0"/>
              <a:t>The Watch Lab Holdings Limited</a:t>
            </a:r>
          </a:p>
          <a:p>
            <a:r>
              <a:rPr lang="en-US" sz="1200" dirty="0" smtClean="0"/>
              <a:t>ITWR Limited</a:t>
            </a:r>
          </a:p>
          <a:p>
            <a:r>
              <a:rPr lang="en-US" sz="1200" dirty="0" smtClean="0"/>
              <a:t>Iconx International Limited</a:t>
            </a:r>
          </a:p>
          <a:p>
            <a:r>
              <a:rPr lang="en-US" sz="1200" dirty="0" smtClean="0"/>
              <a:t>Timpson France Limited</a:t>
            </a:r>
          </a:p>
          <a:p>
            <a:r>
              <a:rPr lang="en-US" sz="1200" dirty="0" smtClean="0"/>
              <a:t>The Place To Be SAS</a:t>
            </a:r>
          </a:p>
          <a:p>
            <a:r>
              <a:rPr lang="en-US" sz="1200" dirty="0" smtClean="0"/>
              <a:t>UBATUBA SCI</a:t>
            </a:r>
          </a:p>
          <a:p>
            <a:r>
              <a:rPr lang="en-US" sz="1200" dirty="0" smtClean="0"/>
              <a:t>Fordwater </a:t>
            </a:r>
            <a:r>
              <a:rPr lang="en-US" sz="1200" dirty="0" smtClean="0"/>
              <a:t>Properties Limited</a:t>
            </a:r>
          </a:p>
          <a:p>
            <a:r>
              <a:rPr lang="en-US" sz="1200" dirty="0" smtClean="0"/>
              <a:t>Fordsnap Properties Limited</a:t>
            </a:r>
          </a:p>
          <a:p>
            <a:r>
              <a:rPr lang="en-US" sz="1200" dirty="0" smtClean="0"/>
              <a:t>Sappy Properties (London) Limited</a:t>
            </a:r>
          </a:p>
          <a:p>
            <a:r>
              <a:rPr lang="en-US" sz="1200" dirty="0" smtClean="0"/>
              <a:t>Timpson Dormant Company Limited</a:t>
            </a:r>
          </a:p>
        </p:txBody>
      </p:sp>
      <p:sp>
        <p:nvSpPr>
          <p:cNvPr id="7" name="Content Placeholder 6"/>
          <p:cNvSpPr>
            <a:spLocks noGrp="1"/>
          </p:cNvSpPr>
          <p:nvPr>
            <p:ph sz="quarter" idx="4"/>
          </p:nvPr>
        </p:nvSpPr>
        <p:spPr>
          <a:xfrm>
            <a:off x="4645025" y="836712"/>
            <a:ext cx="3959423" cy="5289451"/>
          </a:xfrm>
        </p:spPr>
        <p:txBody>
          <a:bodyPr>
            <a:normAutofit/>
          </a:bodyPr>
          <a:lstStyle/>
          <a:p>
            <a:r>
              <a:rPr lang="en-US" sz="1200" dirty="0" smtClean="0"/>
              <a:t>Timpson Shoecare Limited</a:t>
            </a:r>
          </a:p>
          <a:p>
            <a:r>
              <a:rPr lang="en-US" sz="1200" dirty="0" smtClean="0"/>
              <a:t>Timpson Key and Locker Solutions Limited</a:t>
            </a:r>
            <a:endParaRPr lang="en-US" sz="1200" dirty="0"/>
          </a:p>
          <a:p>
            <a:r>
              <a:rPr lang="en-US" sz="1200" dirty="0" smtClean="0"/>
              <a:t>Broomco 3135 Limited</a:t>
            </a:r>
          </a:p>
          <a:p>
            <a:r>
              <a:rPr lang="en-US" sz="1200" dirty="0" smtClean="0"/>
              <a:t>Timpson Locksmiths Limited</a:t>
            </a:r>
            <a:endParaRPr lang="en-US" sz="1200" dirty="0"/>
          </a:p>
          <a:p>
            <a:r>
              <a:rPr lang="en-US" sz="1200" dirty="0" smtClean="0"/>
              <a:t>Timpson Supermarket Services Limited</a:t>
            </a:r>
          </a:p>
          <a:p>
            <a:r>
              <a:rPr lang="en-US" sz="1200" dirty="0" smtClean="0"/>
              <a:t>Sandymere Limited</a:t>
            </a:r>
          </a:p>
          <a:p>
            <a:r>
              <a:rPr lang="en-US" sz="1200" dirty="0" smtClean="0"/>
              <a:t>Unirate Limited</a:t>
            </a:r>
          </a:p>
          <a:p>
            <a:r>
              <a:rPr lang="en-US" sz="1200" dirty="0" smtClean="0"/>
              <a:t>TPLMS Limited</a:t>
            </a:r>
          </a:p>
          <a:p>
            <a:r>
              <a:rPr lang="en-US" sz="1200" dirty="0" smtClean="0"/>
              <a:t>Photo Future Limited</a:t>
            </a:r>
          </a:p>
          <a:p>
            <a:r>
              <a:rPr lang="en-US" sz="1200" dirty="0" smtClean="0"/>
              <a:t>Timpson International Franchising Limited</a:t>
            </a:r>
          </a:p>
          <a:p>
            <a:r>
              <a:rPr lang="en-US" sz="1200" dirty="0" smtClean="0"/>
              <a:t>Timpson Repairs Limited</a:t>
            </a:r>
          </a:p>
          <a:p>
            <a:r>
              <a:rPr lang="en-US" sz="1200" dirty="0" smtClean="0"/>
              <a:t>Timpson Shops Limited</a:t>
            </a:r>
          </a:p>
          <a:p>
            <a:r>
              <a:rPr lang="en-US" sz="1200" dirty="0" smtClean="0"/>
              <a:t>John Timpson Limited</a:t>
            </a:r>
          </a:p>
          <a:p>
            <a:r>
              <a:rPr lang="en-US" sz="1200" dirty="0" smtClean="0"/>
              <a:t>William Timpson Limited</a:t>
            </a:r>
          </a:p>
          <a:p>
            <a:r>
              <a:rPr lang="en-US" sz="1200" dirty="0" smtClean="0"/>
              <a:t>Timpson Shoes Limited</a:t>
            </a:r>
          </a:p>
          <a:p>
            <a:r>
              <a:rPr lang="en-US" sz="1200" dirty="0" smtClean="0"/>
              <a:t>Timpson Services Limited</a:t>
            </a:r>
          </a:p>
          <a:p>
            <a:r>
              <a:rPr lang="en-US" sz="1200" dirty="0" smtClean="0"/>
              <a:t>Timpson Franchises Limited</a:t>
            </a:r>
          </a:p>
          <a:p>
            <a:r>
              <a:rPr lang="en-US" sz="1200" dirty="0" smtClean="0"/>
              <a:t>Minit UK Plc</a:t>
            </a:r>
          </a:p>
          <a:p>
            <a:r>
              <a:rPr lang="en-US" sz="1200" dirty="0" smtClean="0"/>
              <a:t>Timpson Retail Limited</a:t>
            </a:r>
          </a:p>
          <a:p>
            <a:r>
              <a:rPr lang="en-US" sz="1200" dirty="0" smtClean="0"/>
              <a:t>Photo Dry Cleaning Supermarkets Limited</a:t>
            </a:r>
          </a:p>
          <a:p>
            <a:r>
              <a:rPr lang="en-US" sz="1200" dirty="0" smtClean="0"/>
              <a:t>Austin Timpson Limited</a:t>
            </a:r>
          </a:p>
          <a:p>
            <a:r>
              <a:rPr lang="en-US" sz="1200" dirty="0" smtClean="0"/>
              <a:t>Austin Timpson Developments Limited</a:t>
            </a:r>
          </a:p>
          <a:p>
            <a:r>
              <a:rPr lang="en-US" sz="1200" dirty="0" smtClean="0"/>
              <a:t>Photographic Retail 2008 Limited</a:t>
            </a:r>
          </a:p>
        </p:txBody>
      </p:sp>
    </p:spTree>
    <p:extLst>
      <p:ext uri="{BB962C8B-B14F-4D97-AF65-F5344CB8AC3E}">
        <p14:creationId xmlns:p14="http://schemas.microsoft.com/office/powerpoint/2010/main" val="33240795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TotalTime>
  <Words>1044</Words>
  <Application>Microsoft Office PowerPoint</Application>
  <PresentationFormat>On-screen Show (4:3)</PresentationFormat>
  <Paragraphs>126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Wingdings 2</vt:lpstr>
      <vt:lpstr>Office Theme</vt:lpstr>
      <vt:lpstr>Tax Strategy for the year ended 30 September 2023</vt:lpstr>
      <vt:lpstr>Scope</vt:lpstr>
      <vt:lpstr>Our objectives</vt:lpstr>
      <vt:lpstr>Risk management</vt:lpstr>
      <vt:lpstr>Tax planning</vt:lpstr>
      <vt:lpstr>How do we manage our tax risk?</vt:lpstr>
      <vt:lpstr>Our relationship with HMRC</vt:lpstr>
      <vt:lpstr>Board approval </vt:lpstr>
      <vt:lpstr>List of entities</vt:lpstr>
      <vt:lpstr>List of entities (continued)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 Strategy</dc:title>
  <dc:creator>oakleyh</dc:creator>
  <cp:lastModifiedBy>Appleby, Louise</cp:lastModifiedBy>
  <cp:revision>52</cp:revision>
  <cp:lastPrinted>2021-09-13T10:48:58Z</cp:lastPrinted>
  <dcterms:created xsi:type="dcterms:W3CDTF">2016-05-04T07:30:10Z</dcterms:created>
  <dcterms:modified xsi:type="dcterms:W3CDTF">2023-09-14T10:33:42Z</dcterms:modified>
</cp:coreProperties>
</file>